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de-CH"/>
          </a:p>
        </p:txBody>
      </p:sp>
      <p:pic>
        <p:nvPicPr>
          <p:cNvPr id="9" name="Grafik 8" descr="Ein Bild, das Schrift, Logo, Grafiken, Text enthält.&#10;&#10;KI-generierte Inhalte können fehlerhaft sein.">
            <a:extLst>
              <a:ext uri="{FF2B5EF4-FFF2-40B4-BE49-F238E27FC236}">
                <a16:creationId xmlns:a16="http://schemas.microsoft.com/office/drawing/2014/main" id="{01681680-3742-5800-DD57-FF1F3E11DC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09"/>
          <a:stretch>
            <a:fillRect/>
          </a:stretch>
        </p:blipFill>
        <p:spPr>
          <a:xfrm rot="21413648">
            <a:off x="-32618" y="2275367"/>
            <a:ext cx="2529429" cy="1422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D0050-A257-BFBB-86A0-C46B25403A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CH" sz="7200" dirty="0"/>
              <a:t>Aktion «Gib es </a:t>
            </a:r>
            <a:r>
              <a:rPr lang="de-CH" sz="7200" dirty="0" err="1"/>
              <a:t>Härz</a:t>
            </a:r>
            <a:r>
              <a:rPr lang="de-CH" sz="7200" dirty="0"/>
              <a:t>»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4A8AD4-E6C7-BD92-1D1E-5E6AB0ABC8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sz="4400" dirty="0">
                <a:solidFill>
                  <a:srgbClr val="00B0F0"/>
                </a:solidFill>
              </a:rPr>
              <a:t>Unsere Schule im Sammelfieber</a:t>
            </a:r>
          </a:p>
        </p:txBody>
      </p:sp>
    </p:spTree>
    <p:extLst>
      <p:ext uri="{BB962C8B-B14F-4D97-AF65-F5344CB8AC3E}">
        <p14:creationId xmlns:p14="http://schemas.microsoft.com/office/powerpoint/2010/main" val="326940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59203-0715-1C17-4477-F76E7EAC9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enschliches Gesicht, Kleidung, Person, Lächeln enthält.&#10;&#10;KI-generierte Inhalte können fehlerhaft sein.">
            <a:extLst>
              <a:ext uri="{FF2B5EF4-FFF2-40B4-BE49-F238E27FC236}">
                <a16:creationId xmlns:a16="http://schemas.microsoft.com/office/drawing/2014/main" id="{A8893984-7E78-4E8A-999F-76751DBD7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46" t="4681"/>
          <a:stretch>
            <a:fillRect/>
          </a:stretch>
        </p:blipFill>
        <p:spPr>
          <a:xfrm rot="21411156">
            <a:off x="2542831" y="102824"/>
            <a:ext cx="8233068" cy="44240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CCDF80-71DB-A7D4-C038-068056CE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825755" y="2640820"/>
            <a:ext cx="9755187" cy="1263584"/>
          </a:xfrm>
        </p:spPr>
        <p:txBody>
          <a:bodyPr/>
          <a:lstStyle/>
          <a:p>
            <a:r>
              <a:rPr lang="de-CH" cap="none" dirty="0"/>
              <a:t>Lehrpersonen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10D750E-4750-58A4-9677-274D8D18624F}"/>
              </a:ext>
            </a:extLst>
          </p:cNvPr>
          <p:cNvSpPr txBox="1"/>
          <p:nvPr/>
        </p:nvSpPr>
        <p:spPr>
          <a:xfrm rot="21409211">
            <a:off x="275303" y="4723799"/>
            <a:ext cx="34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rgbClr val="FFC000"/>
                </a:solidFill>
              </a:rPr>
              <a:t>Total: </a:t>
            </a:r>
          </a:p>
          <a:p>
            <a:r>
              <a:rPr lang="de-CH" sz="4400" dirty="0">
                <a:solidFill>
                  <a:srgbClr val="FFC000"/>
                </a:solidFill>
              </a:rPr>
              <a:t>Fr. 6’296.80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06D0A7-D4C3-531A-C075-4D675CDB4C75}"/>
              </a:ext>
            </a:extLst>
          </p:cNvPr>
          <p:cNvSpPr txBox="1"/>
          <p:nvPr/>
        </p:nvSpPr>
        <p:spPr>
          <a:xfrm rot="21409211">
            <a:off x="5131251" y="4745781"/>
            <a:ext cx="5763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Unser Betrag: Fr. 95.-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BF3337-5A7D-4282-3AB9-35DA5EBB7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1090136" y="3683896"/>
            <a:ext cx="9755187" cy="550333"/>
          </a:xfrm>
        </p:spPr>
        <p:txBody>
          <a:bodyPr/>
          <a:lstStyle/>
          <a:p>
            <a:r>
              <a:rPr lang="de-CH" sz="4400" dirty="0">
                <a:solidFill>
                  <a:srgbClr val="00B0F0"/>
                </a:solidFill>
              </a:rPr>
              <a:t>«Gib e </a:t>
            </a:r>
            <a:r>
              <a:rPr lang="de-CH" sz="4400" dirty="0" err="1">
                <a:solidFill>
                  <a:srgbClr val="00B0F0"/>
                </a:solidFill>
              </a:rPr>
              <a:t>Schäri</a:t>
            </a:r>
            <a:r>
              <a:rPr lang="de-CH" sz="4400" dirty="0">
                <a:solidFill>
                  <a:srgbClr val="00B0F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22687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071EF-41AC-2903-08B5-D3C3F36B4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port, Person, Mann, körperliche Fitness enthält.&#10;&#10;KI-generierte Inhalte können fehlerhaft sein.">
            <a:extLst>
              <a:ext uri="{FF2B5EF4-FFF2-40B4-BE49-F238E27FC236}">
                <a16:creationId xmlns:a16="http://schemas.microsoft.com/office/drawing/2014/main" id="{3A32BA23-0C34-2439-BB05-1E51134D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58"/>
          <a:stretch>
            <a:fillRect/>
          </a:stretch>
        </p:blipFill>
        <p:spPr>
          <a:xfrm rot="21395138">
            <a:off x="3437499" y="42971"/>
            <a:ext cx="7182120" cy="4456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4D1110-804F-024B-9DED-8F304504D4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cap="none" dirty="0"/>
              <a:t>E25a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835DBE-7DC5-0D61-BA64-4E48C537A9E6}"/>
              </a:ext>
            </a:extLst>
          </p:cNvPr>
          <p:cNvSpPr txBox="1"/>
          <p:nvPr/>
        </p:nvSpPr>
        <p:spPr>
          <a:xfrm rot="21409211">
            <a:off x="275303" y="4723799"/>
            <a:ext cx="34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rgbClr val="FFC000"/>
                </a:solidFill>
              </a:rPr>
              <a:t>Total: </a:t>
            </a:r>
          </a:p>
          <a:p>
            <a:r>
              <a:rPr lang="de-CH" sz="4400" dirty="0">
                <a:solidFill>
                  <a:srgbClr val="FFC000"/>
                </a:solidFill>
              </a:rPr>
              <a:t>Fr. 8’496.80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8B7964-092A-D9AC-BB0F-910D70F1430A}"/>
              </a:ext>
            </a:extLst>
          </p:cNvPr>
          <p:cNvSpPr txBox="1"/>
          <p:nvPr/>
        </p:nvSpPr>
        <p:spPr>
          <a:xfrm rot="21409211">
            <a:off x="5131251" y="4745781"/>
            <a:ext cx="5763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Unser Betrag: Fr. 2200.-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3B758F-0BAD-B042-2EDA-8AD3B70D80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sz="4400" dirty="0">
                <a:solidFill>
                  <a:srgbClr val="00B0F0"/>
                </a:solidFill>
              </a:rPr>
              <a:t>«Schwimmende Engel»</a:t>
            </a:r>
          </a:p>
        </p:txBody>
      </p:sp>
    </p:spTree>
    <p:extLst>
      <p:ext uri="{BB962C8B-B14F-4D97-AF65-F5344CB8AC3E}">
        <p14:creationId xmlns:p14="http://schemas.microsoft.com/office/powerpoint/2010/main" val="12054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52CCC-53C7-FC73-51A1-77BA28CD4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37364371-EF30-4938-1A3E-465EE2FF95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66" b="6866"/>
          <a:stretch/>
        </p:blipFill>
        <p:spPr>
          <a:xfrm rot="21405794">
            <a:off x="2712371" y="250235"/>
            <a:ext cx="5788720" cy="421972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3F5E8E8-4A60-E91F-6A27-2540FB2F8AAE}"/>
              </a:ext>
            </a:extLst>
          </p:cNvPr>
          <p:cNvSpPr txBox="1"/>
          <p:nvPr/>
        </p:nvSpPr>
        <p:spPr>
          <a:xfrm rot="21409211">
            <a:off x="275303" y="4723799"/>
            <a:ext cx="34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rgbClr val="FFC000"/>
                </a:solidFill>
              </a:rPr>
              <a:t>Total: </a:t>
            </a:r>
          </a:p>
          <a:p>
            <a:r>
              <a:rPr lang="de-CH" sz="4400" dirty="0">
                <a:solidFill>
                  <a:srgbClr val="FFC000"/>
                </a:solidFill>
              </a:rPr>
              <a:t>Fr. 11’111.-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32CB342-F3E9-0CBA-8EEE-D1060DAED26D}"/>
              </a:ext>
            </a:extLst>
          </p:cNvPr>
          <p:cNvSpPr txBox="1"/>
          <p:nvPr/>
        </p:nvSpPr>
        <p:spPr>
          <a:xfrm rot="21409211">
            <a:off x="5131251" y="4745781"/>
            <a:ext cx="5763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Betrag: Fr. 2614.20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7BEE3D-4FA3-CD00-03DA-6B92273CF1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sz="4400" dirty="0">
                <a:solidFill>
                  <a:srgbClr val="00B0F0"/>
                </a:solidFill>
              </a:rPr>
              <a:t>«Private Spenden»</a:t>
            </a:r>
          </a:p>
        </p:txBody>
      </p:sp>
    </p:spTree>
    <p:extLst>
      <p:ext uri="{BB962C8B-B14F-4D97-AF65-F5344CB8AC3E}">
        <p14:creationId xmlns:p14="http://schemas.microsoft.com/office/powerpoint/2010/main" val="92197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0B877-846E-59F5-AA43-8BE2F3EEF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D9E03B1-CF24-1D99-D7C5-31CD558688A8}"/>
              </a:ext>
            </a:extLst>
          </p:cNvPr>
          <p:cNvSpPr txBox="1"/>
          <p:nvPr/>
        </p:nvSpPr>
        <p:spPr>
          <a:xfrm rot="21409211">
            <a:off x="275303" y="4723799"/>
            <a:ext cx="34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rgbClr val="FFC000"/>
                </a:solidFill>
              </a:rPr>
              <a:t>Total: </a:t>
            </a:r>
          </a:p>
          <a:p>
            <a:r>
              <a:rPr lang="de-CH" sz="4400" dirty="0">
                <a:solidFill>
                  <a:srgbClr val="FFC000"/>
                </a:solidFill>
              </a:rPr>
              <a:t>Fr. 3’523’675.-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D0A4A6C-68A0-4993-A20B-DDC4B5A72E32}"/>
              </a:ext>
            </a:extLst>
          </p:cNvPr>
          <p:cNvSpPr txBox="1"/>
          <p:nvPr/>
        </p:nvSpPr>
        <p:spPr>
          <a:xfrm rot="21409211">
            <a:off x="5122592" y="4707386"/>
            <a:ext cx="6095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Unser Beitrag: Fr. 11’111.-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93F35A0-3956-0042-6DE1-248DE9085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3084838" y="323539"/>
            <a:ext cx="7570097" cy="3676967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de-CH" sz="3200" dirty="0">
                <a:solidFill>
                  <a:srgbClr val="00B0F0"/>
                </a:solidFill>
              </a:rPr>
              <a:t>Wir haben </a:t>
            </a:r>
            <a:r>
              <a:rPr lang="de-CH" sz="3200" dirty="0">
                <a:solidFill>
                  <a:srgbClr val="00B0F0"/>
                </a:solidFill>
                <a:highlight>
                  <a:srgbClr val="FFFF00"/>
                </a:highlight>
              </a:rPr>
              <a:t>63 Franken pro Person </a:t>
            </a:r>
            <a:r>
              <a:rPr lang="de-CH" sz="3200" dirty="0">
                <a:solidFill>
                  <a:srgbClr val="00B0F0"/>
                </a:solidFill>
              </a:rPr>
              <a:t>gesammelt</a:t>
            </a:r>
          </a:p>
          <a:p>
            <a:pPr marL="457200" indent="-457200">
              <a:buFontTx/>
              <a:buChar char="-"/>
            </a:pPr>
            <a:r>
              <a:rPr lang="de-CH" sz="3200" dirty="0">
                <a:solidFill>
                  <a:srgbClr val="00B0F0"/>
                </a:solidFill>
              </a:rPr>
              <a:t>Die gesamte Spendensumme beträgt aktuell  FR. </a:t>
            </a:r>
            <a:r>
              <a:rPr lang="de-CH" sz="3200" dirty="0">
                <a:solidFill>
                  <a:srgbClr val="00B0F0"/>
                </a:solidFill>
                <a:highlight>
                  <a:srgbClr val="FFFF00"/>
                </a:highlight>
              </a:rPr>
              <a:t>3’523’675.-</a:t>
            </a:r>
          </a:p>
          <a:p>
            <a:pPr marL="457200" indent="-457200">
              <a:buFontTx/>
              <a:buChar char="-"/>
            </a:pPr>
            <a:r>
              <a:rPr lang="de-CH" sz="3200" dirty="0">
                <a:solidFill>
                  <a:srgbClr val="00B0F0"/>
                </a:solidFill>
              </a:rPr>
              <a:t>Pro </a:t>
            </a:r>
            <a:r>
              <a:rPr lang="de-CH" sz="3200" dirty="0">
                <a:solidFill>
                  <a:srgbClr val="00B0F0"/>
                </a:solidFill>
                <a:highlight>
                  <a:srgbClr val="FFFF00"/>
                </a:highlight>
              </a:rPr>
              <a:t>320 </a:t>
            </a:r>
            <a:r>
              <a:rPr lang="de-CH" sz="3200" dirty="0" err="1">
                <a:solidFill>
                  <a:srgbClr val="00B0F0"/>
                </a:solidFill>
                <a:highlight>
                  <a:srgbClr val="FFFF00"/>
                </a:highlight>
              </a:rPr>
              <a:t>Spendefranken</a:t>
            </a:r>
            <a:r>
              <a:rPr lang="de-CH" sz="3200" dirty="0">
                <a:solidFill>
                  <a:srgbClr val="00B0F0"/>
                </a:solidFill>
                <a:highlight>
                  <a:srgbClr val="FFFF00"/>
                </a:highlight>
              </a:rPr>
              <a:t> </a:t>
            </a:r>
            <a:r>
              <a:rPr lang="de-CH" sz="3200" dirty="0">
                <a:solidFill>
                  <a:srgbClr val="00B0F0"/>
                </a:solidFill>
              </a:rPr>
              <a:t>stammt also </a:t>
            </a:r>
            <a:r>
              <a:rPr lang="de-CH" sz="3200" dirty="0">
                <a:solidFill>
                  <a:srgbClr val="00B0F0"/>
                </a:solidFill>
                <a:highlight>
                  <a:srgbClr val="FFFF00"/>
                </a:highlight>
              </a:rPr>
              <a:t>Ein Franken von uns</a:t>
            </a:r>
          </a:p>
        </p:txBody>
      </p:sp>
    </p:spTree>
    <p:extLst>
      <p:ext uri="{BB962C8B-B14F-4D97-AF65-F5344CB8AC3E}">
        <p14:creationId xmlns:p14="http://schemas.microsoft.com/office/powerpoint/2010/main" val="24117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9477D-B8DC-99C8-9443-37A8BE669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Gebäude, Person, draußen enthält.&#10;&#10;KI-generierte Inhalte können fehlerhaft sein.">
            <a:extLst>
              <a:ext uri="{FF2B5EF4-FFF2-40B4-BE49-F238E27FC236}">
                <a16:creationId xmlns:a16="http://schemas.microsoft.com/office/drawing/2014/main" id="{24F3603F-E1CB-5970-745C-AC4DDC133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1087">
            <a:off x="2735167" y="123411"/>
            <a:ext cx="7834146" cy="44067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2DAD05-A4E9-E393-854E-EB9953FDBF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cap="none" dirty="0"/>
              <a:t>E23b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958D2B-EBB8-D434-3396-EAF867AB8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sz="4400" dirty="0">
                <a:solidFill>
                  <a:srgbClr val="00B0F0"/>
                </a:solidFill>
              </a:rPr>
              <a:t>Weihnachtsstand in Solothurn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3EA3873-6BE6-3633-1E40-D29A65B135F3}"/>
              </a:ext>
            </a:extLst>
          </p:cNvPr>
          <p:cNvSpPr txBox="1"/>
          <p:nvPr/>
        </p:nvSpPr>
        <p:spPr>
          <a:xfrm rot="21409211">
            <a:off x="275303" y="4723799"/>
            <a:ext cx="34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rgbClr val="FFC000"/>
                </a:solidFill>
              </a:rPr>
              <a:t>Total: </a:t>
            </a:r>
          </a:p>
          <a:p>
            <a:r>
              <a:rPr lang="de-CH" sz="4400" dirty="0">
                <a:solidFill>
                  <a:srgbClr val="FFC000"/>
                </a:solidFill>
              </a:rPr>
              <a:t>Fr. 1’030.-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CDBCC3-866C-3224-7B5B-3C258A90A094}"/>
              </a:ext>
            </a:extLst>
          </p:cNvPr>
          <p:cNvSpPr txBox="1"/>
          <p:nvPr/>
        </p:nvSpPr>
        <p:spPr>
          <a:xfrm rot="21409211">
            <a:off x="5131251" y="4745781"/>
            <a:ext cx="5763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Unser Betrag: Fr. 1030.- </a:t>
            </a:r>
          </a:p>
        </p:txBody>
      </p:sp>
    </p:spTree>
    <p:extLst>
      <p:ext uri="{BB962C8B-B14F-4D97-AF65-F5344CB8AC3E}">
        <p14:creationId xmlns:p14="http://schemas.microsoft.com/office/powerpoint/2010/main" val="81927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FC539-28D6-1B42-F50E-182B01A79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huhwerk, Kleidung, Person, Tanz enthält.&#10;&#10;KI-generierte Inhalte können fehlerhaft sein.">
            <a:extLst>
              <a:ext uri="{FF2B5EF4-FFF2-40B4-BE49-F238E27FC236}">
                <a16:creationId xmlns:a16="http://schemas.microsoft.com/office/drawing/2014/main" id="{8F26081C-0C4E-E215-1457-5963405F0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464"/>
          <a:stretch>
            <a:fillRect/>
          </a:stretch>
        </p:blipFill>
        <p:spPr>
          <a:xfrm rot="10624153">
            <a:off x="2963784" y="110189"/>
            <a:ext cx="7674727" cy="44054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F1249D-7EE0-F717-E809-4982AAE44E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cap="none" dirty="0"/>
              <a:t>E23a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04BF816-5BDF-115E-6E4F-85BC61B8E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sz="4400" dirty="0">
                <a:solidFill>
                  <a:srgbClr val="00B0F0"/>
                </a:solidFill>
              </a:rPr>
              <a:t>Pausenkiosk im </a:t>
            </a:r>
            <a:r>
              <a:rPr lang="de-CH" sz="4400" dirty="0" err="1">
                <a:solidFill>
                  <a:srgbClr val="00B0F0"/>
                </a:solidFill>
              </a:rPr>
              <a:t>SChulhaus</a:t>
            </a:r>
            <a:endParaRPr lang="de-CH" sz="4400" dirty="0">
              <a:solidFill>
                <a:srgbClr val="00B0F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2225B92-6DF5-FE8F-C319-AC5847810C01}"/>
              </a:ext>
            </a:extLst>
          </p:cNvPr>
          <p:cNvSpPr txBox="1"/>
          <p:nvPr/>
        </p:nvSpPr>
        <p:spPr>
          <a:xfrm rot="21409211">
            <a:off x="275303" y="4723799"/>
            <a:ext cx="34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rgbClr val="FFC000"/>
                </a:solidFill>
              </a:rPr>
              <a:t>Total: </a:t>
            </a:r>
          </a:p>
          <a:p>
            <a:r>
              <a:rPr lang="de-CH" sz="4400" dirty="0">
                <a:solidFill>
                  <a:srgbClr val="FFC000"/>
                </a:solidFill>
              </a:rPr>
              <a:t>Fr. 1’286.-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98E2546-6E1E-8CA6-3FAC-952ACBD03553}"/>
              </a:ext>
            </a:extLst>
          </p:cNvPr>
          <p:cNvSpPr txBox="1"/>
          <p:nvPr/>
        </p:nvSpPr>
        <p:spPr>
          <a:xfrm rot="21409211">
            <a:off x="5131251" y="4745781"/>
            <a:ext cx="5763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Unser Betrag: Fr. 234.- </a:t>
            </a:r>
          </a:p>
        </p:txBody>
      </p:sp>
    </p:spTree>
    <p:extLst>
      <p:ext uri="{BB962C8B-B14F-4D97-AF65-F5344CB8AC3E}">
        <p14:creationId xmlns:p14="http://schemas.microsoft.com/office/powerpoint/2010/main" val="13672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8D87B-6601-7B98-7F18-5C2800A04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Snack, Im Haus enthält.&#10;&#10;KI-generierte Inhalte können fehlerhaft sein.">
            <a:extLst>
              <a:ext uri="{FF2B5EF4-FFF2-40B4-BE49-F238E27FC236}">
                <a16:creationId xmlns:a16="http://schemas.microsoft.com/office/drawing/2014/main" id="{744CD6F4-C3A3-CED1-3B43-7B58BF6A72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555"/>
          <a:stretch>
            <a:fillRect/>
          </a:stretch>
        </p:blipFill>
        <p:spPr>
          <a:xfrm rot="21430389">
            <a:off x="2960643" y="125681"/>
            <a:ext cx="7939487" cy="44328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21EC84-A058-B45E-B93E-7A19668E9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894332" y="782201"/>
            <a:ext cx="5186801" cy="2766528"/>
          </a:xfrm>
        </p:spPr>
        <p:txBody>
          <a:bodyPr/>
          <a:lstStyle/>
          <a:p>
            <a:r>
              <a:rPr lang="de-CH" cap="none" dirty="0"/>
              <a:t>B24A/B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98DBEC7-7C84-E669-DCC3-6CB161449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985781" y="3609051"/>
            <a:ext cx="5786897" cy="550333"/>
          </a:xfrm>
        </p:spPr>
        <p:txBody>
          <a:bodyPr/>
          <a:lstStyle/>
          <a:p>
            <a:r>
              <a:rPr lang="de-CH" sz="4400" dirty="0" err="1">
                <a:solidFill>
                  <a:srgbClr val="00B0F0"/>
                </a:solidFill>
              </a:rPr>
              <a:t>Guetzliverkauf</a:t>
            </a:r>
            <a:endParaRPr lang="de-CH" sz="4400" dirty="0">
              <a:solidFill>
                <a:srgbClr val="00B0F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A317EA4-8F4A-34BB-6FDB-3723282DCE54}"/>
              </a:ext>
            </a:extLst>
          </p:cNvPr>
          <p:cNvSpPr txBox="1"/>
          <p:nvPr/>
        </p:nvSpPr>
        <p:spPr>
          <a:xfrm rot="21409211">
            <a:off x="275303" y="4723799"/>
            <a:ext cx="34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rgbClr val="FFC000"/>
                </a:solidFill>
              </a:rPr>
              <a:t>Total: </a:t>
            </a:r>
          </a:p>
          <a:p>
            <a:r>
              <a:rPr lang="de-CH" sz="4400" dirty="0">
                <a:solidFill>
                  <a:srgbClr val="FFC000"/>
                </a:solidFill>
              </a:rPr>
              <a:t>Fr. 2’288.80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AE78213-6397-A2BB-0E3F-07692924BEC7}"/>
              </a:ext>
            </a:extLst>
          </p:cNvPr>
          <p:cNvSpPr txBox="1"/>
          <p:nvPr/>
        </p:nvSpPr>
        <p:spPr>
          <a:xfrm rot="21409211">
            <a:off x="5131251" y="4745781"/>
            <a:ext cx="5763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Unser Betrag: Fr. 1002.80 </a:t>
            </a:r>
          </a:p>
        </p:txBody>
      </p:sp>
    </p:spTree>
    <p:extLst>
      <p:ext uri="{BB962C8B-B14F-4D97-AF65-F5344CB8AC3E}">
        <p14:creationId xmlns:p14="http://schemas.microsoft.com/office/powerpoint/2010/main" val="25675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9E864-FA35-EB00-36C5-3D5D23683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nack, Fastfood, Display, Im Haus enthält.&#10;&#10;KI-generierte Inhalte können fehlerhaft sein.">
            <a:extLst>
              <a:ext uri="{FF2B5EF4-FFF2-40B4-BE49-F238E27FC236}">
                <a16:creationId xmlns:a16="http://schemas.microsoft.com/office/drawing/2014/main" id="{7E2E5840-ED7C-9DD6-3041-AAC56BCFF2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50"/>
          <a:stretch>
            <a:fillRect/>
          </a:stretch>
        </p:blipFill>
        <p:spPr>
          <a:xfrm rot="21418063">
            <a:off x="3614911" y="76336"/>
            <a:ext cx="7020284" cy="44096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DFFB39-3992-26DD-883F-7F58B94DA0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cap="none" dirty="0"/>
              <a:t>E25b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CD4D71-19CA-6091-C3F7-ACDB3F99F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sz="4400" dirty="0" err="1">
                <a:solidFill>
                  <a:srgbClr val="00B0F0"/>
                </a:solidFill>
              </a:rPr>
              <a:t>Guetzliverkauf</a:t>
            </a:r>
            <a:endParaRPr lang="de-CH" sz="4400" dirty="0">
              <a:solidFill>
                <a:srgbClr val="00B0F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E5C7819-114E-346B-FE8B-D853C7518174}"/>
              </a:ext>
            </a:extLst>
          </p:cNvPr>
          <p:cNvSpPr txBox="1"/>
          <p:nvPr/>
        </p:nvSpPr>
        <p:spPr>
          <a:xfrm rot="21409211">
            <a:off x="275303" y="4723799"/>
            <a:ext cx="34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rgbClr val="FFC000"/>
                </a:solidFill>
              </a:rPr>
              <a:t>Total: </a:t>
            </a:r>
          </a:p>
          <a:p>
            <a:r>
              <a:rPr lang="de-CH" sz="4400" dirty="0">
                <a:solidFill>
                  <a:srgbClr val="FFC000"/>
                </a:solidFill>
              </a:rPr>
              <a:t>Fr. 3’364.80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9ACBCA-0757-31FF-6671-DC758B8EAD85}"/>
              </a:ext>
            </a:extLst>
          </p:cNvPr>
          <p:cNvSpPr txBox="1"/>
          <p:nvPr/>
        </p:nvSpPr>
        <p:spPr>
          <a:xfrm rot="21409211">
            <a:off x="5131251" y="4745781"/>
            <a:ext cx="5763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Unser Betrag: Fr. 1076.- </a:t>
            </a:r>
          </a:p>
        </p:txBody>
      </p:sp>
    </p:spTree>
    <p:extLst>
      <p:ext uri="{BB962C8B-B14F-4D97-AF65-F5344CB8AC3E}">
        <p14:creationId xmlns:p14="http://schemas.microsoft.com/office/powerpoint/2010/main" val="387276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B0E1A-4C71-B2E1-F4D1-E97844D90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85453-461C-48BF-81D0-3CA49A3B7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cap="none" dirty="0"/>
              <a:t>B25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896037F-7AFB-A9B1-0564-B2D8E11B2E08}"/>
              </a:ext>
            </a:extLst>
          </p:cNvPr>
          <p:cNvSpPr txBox="1"/>
          <p:nvPr/>
        </p:nvSpPr>
        <p:spPr>
          <a:xfrm rot="21409211">
            <a:off x="275303" y="4723799"/>
            <a:ext cx="34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rgbClr val="FFC000"/>
                </a:solidFill>
              </a:rPr>
              <a:t>Total: </a:t>
            </a:r>
          </a:p>
          <a:p>
            <a:r>
              <a:rPr lang="de-CH" sz="4400" dirty="0">
                <a:solidFill>
                  <a:srgbClr val="FFC000"/>
                </a:solidFill>
              </a:rPr>
              <a:t>Fr. 4’436.80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15DE04-FEA8-D87B-8C4C-7579DE855BDD}"/>
              </a:ext>
            </a:extLst>
          </p:cNvPr>
          <p:cNvSpPr txBox="1"/>
          <p:nvPr/>
        </p:nvSpPr>
        <p:spPr>
          <a:xfrm rot="21409211">
            <a:off x="5131251" y="4745781"/>
            <a:ext cx="5763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Unser Betrag: Fr. 1072.- </a:t>
            </a:r>
          </a:p>
        </p:txBody>
      </p:sp>
      <p:pic>
        <p:nvPicPr>
          <p:cNvPr id="8" name="Grafik 7" descr="Ein Bild, das Gelände, Backwaren, Kerze, draußen enthält.&#10;&#10;KI-generierte Inhalte können fehlerhaft sein.">
            <a:extLst>
              <a:ext uri="{FF2B5EF4-FFF2-40B4-BE49-F238E27FC236}">
                <a16:creationId xmlns:a16="http://schemas.microsoft.com/office/drawing/2014/main" id="{8F94C84D-EEA1-49D2-986B-B28E4AF5B3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68" b="30278"/>
          <a:stretch>
            <a:fillRect/>
          </a:stretch>
        </p:blipFill>
        <p:spPr>
          <a:xfrm rot="21432086">
            <a:off x="3076944" y="207898"/>
            <a:ext cx="3880832" cy="4398575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FEE70876-4437-38AD-5048-98381C7039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sz="4400" dirty="0">
                <a:solidFill>
                  <a:srgbClr val="00B0F0"/>
                </a:solidFill>
              </a:rPr>
              <a:t>Verkauf von Adventskränzen</a:t>
            </a:r>
          </a:p>
        </p:txBody>
      </p:sp>
    </p:spTree>
    <p:extLst>
      <p:ext uri="{BB962C8B-B14F-4D97-AF65-F5344CB8AC3E}">
        <p14:creationId xmlns:p14="http://schemas.microsoft.com/office/powerpoint/2010/main" val="4758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2545F-F738-3BB6-AA14-AB54D3CAC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Frau, Tisch enthält.&#10;&#10;KI-generierte Inhalte können fehlerhaft sein.">
            <a:extLst>
              <a:ext uri="{FF2B5EF4-FFF2-40B4-BE49-F238E27FC236}">
                <a16:creationId xmlns:a16="http://schemas.microsoft.com/office/drawing/2014/main" id="{1241D33C-442E-3FD8-D59E-63BF2330FC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77" t="27059" r="677"/>
          <a:stretch>
            <a:fillRect/>
          </a:stretch>
        </p:blipFill>
        <p:spPr>
          <a:xfrm rot="21410097">
            <a:off x="2675808" y="93791"/>
            <a:ext cx="8070280" cy="442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CB2B11-64A9-3986-A479-6038BDDA26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cap="none" dirty="0"/>
              <a:t>E24b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091746-7425-D4AC-752B-9FED8B549B0C}"/>
              </a:ext>
            </a:extLst>
          </p:cNvPr>
          <p:cNvSpPr txBox="1"/>
          <p:nvPr/>
        </p:nvSpPr>
        <p:spPr>
          <a:xfrm rot="21409211">
            <a:off x="275303" y="4723799"/>
            <a:ext cx="34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rgbClr val="FFC000"/>
                </a:solidFill>
              </a:rPr>
              <a:t>Total: </a:t>
            </a:r>
          </a:p>
          <a:p>
            <a:r>
              <a:rPr lang="de-CH" sz="4400" dirty="0">
                <a:solidFill>
                  <a:srgbClr val="FFC000"/>
                </a:solidFill>
              </a:rPr>
              <a:t>Fr. 5’116.80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D428578-F614-E02A-EBF6-213A43503F88}"/>
              </a:ext>
            </a:extLst>
          </p:cNvPr>
          <p:cNvSpPr txBox="1"/>
          <p:nvPr/>
        </p:nvSpPr>
        <p:spPr>
          <a:xfrm rot="21409211">
            <a:off x="5131251" y="4745781"/>
            <a:ext cx="5763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Unser Betrag: Fr. 1180.-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F72679-BF4D-37C4-08A6-F859C37997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sz="4400" dirty="0">
                <a:solidFill>
                  <a:srgbClr val="00B0F0"/>
                </a:solidFill>
              </a:rPr>
              <a:t>Verkaufsstand bei Blumen Wyss</a:t>
            </a:r>
          </a:p>
        </p:txBody>
      </p:sp>
    </p:spTree>
    <p:extLst>
      <p:ext uri="{BB962C8B-B14F-4D97-AF65-F5344CB8AC3E}">
        <p14:creationId xmlns:p14="http://schemas.microsoft.com/office/powerpoint/2010/main" val="386860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D57CA-E275-11E9-C70A-0776F16C4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Im Haus, Lächeln enthält.&#10;&#10;KI-generierte Inhalte können fehlerhaft sein.">
            <a:extLst>
              <a:ext uri="{FF2B5EF4-FFF2-40B4-BE49-F238E27FC236}">
                <a16:creationId xmlns:a16="http://schemas.microsoft.com/office/drawing/2014/main" id="{E4073531-E05D-1889-6D21-4BEC4A25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111" b="5968"/>
          <a:stretch>
            <a:fillRect/>
          </a:stretch>
        </p:blipFill>
        <p:spPr>
          <a:xfrm rot="21397997">
            <a:off x="2608323" y="80171"/>
            <a:ext cx="8129890" cy="44462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4B5AF1-3291-FFA0-9112-9B3840541D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cap="none" dirty="0"/>
              <a:t>E24a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E70309-794F-8E65-4402-0FF45611DF5A}"/>
              </a:ext>
            </a:extLst>
          </p:cNvPr>
          <p:cNvSpPr txBox="1"/>
          <p:nvPr/>
        </p:nvSpPr>
        <p:spPr>
          <a:xfrm rot="21409211">
            <a:off x="275303" y="4723799"/>
            <a:ext cx="34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rgbClr val="FFC000"/>
                </a:solidFill>
              </a:rPr>
              <a:t>Total: </a:t>
            </a:r>
          </a:p>
          <a:p>
            <a:r>
              <a:rPr lang="de-CH" sz="4400" dirty="0">
                <a:solidFill>
                  <a:srgbClr val="FFC000"/>
                </a:solidFill>
              </a:rPr>
              <a:t>Fr. 5’838.80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9F9D00-3F37-B830-840B-8CCA289E6BE1}"/>
              </a:ext>
            </a:extLst>
          </p:cNvPr>
          <p:cNvSpPr txBox="1"/>
          <p:nvPr/>
        </p:nvSpPr>
        <p:spPr>
          <a:xfrm rot="21409211">
            <a:off x="5131251" y="4745781"/>
            <a:ext cx="5763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Unser Betrag: Fr. 722.-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CC04702-4766-5814-D9AB-6070DB77F2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sz="4400" dirty="0">
                <a:solidFill>
                  <a:srgbClr val="00B0F0"/>
                </a:solidFill>
              </a:rPr>
              <a:t>Verkaufsstand bei Blumen Wyss</a:t>
            </a:r>
          </a:p>
        </p:txBody>
      </p:sp>
    </p:spTree>
    <p:extLst>
      <p:ext uri="{BB962C8B-B14F-4D97-AF65-F5344CB8AC3E}">
        <p14:creationId xmlns:p14="http://schemas.microsoft.com/office/powerpoint/2010/main" val="397783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8F03E-688C-F6FD-308E-B9460A5F4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Schuhwerk, Person, Im Haus enthält.&#10;&#10;KI-generierte Inhalte können fehlerhaft sein.">
            <a:extLst>
              <a:ext uri="{FF2B5EF4-FFF2-40B4-BE49-F238E27FC236}">
                <a16:creationId xmlns:a16="http://schemas.microsoft.com/office/drawing/2014/main" id="{5C93FC65-34AE-544F-B2D7-15325E48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722"/>
          <a:stretch>
            <a:fillRect/>
          </a:stretch>
        </p:blipFill>
        <p:spPr>
          <a:xfrm rot="21413284">
            <a:off x="2388622" y="96528"/>
            <a:ext cx="8408539" cy="443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C4E927-357D-E515-06BC-162A7FBDC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cap="none" dirty="0"/>
              <a:t>B23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210F9D-D739-DD77-357C-F1B49F99D098}"/>
              </a:ext>
            </a:extLst>
          </p:cNvPr>
          <p:cNvSpPr txBox="1"/>
          <p:nvPr/>
        </p:nvSpPr>
        <p:spPr>
          <a:xfrm rot="21409211">
            <a:off x="275303" y="4723799"/>
            <a:ext cx="34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rgbClr val="FFC000"/>
                </a:solidFill>
              </a:rPr>
              <a:t>Total: </a:t>
            </a:r>
          </a:p>
          <a:p>
            <a:r>
              <a:rPr lang="de-CH" sz="4400" dirty="0">
                <a:solidFill>
                  <a:srgbClr val="FFC000"/>
                </a:solidFill>
              </a:rPr>
              <a:t>Fr. 6’201.80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CDB1114-87AD-8956-FF8B-85B72AC0EB89}"/>
              </a:ext>
            </a:extLst>
          </p:cNvPr>
          <p:cNvSpPr txBox="1"/>
          <p:nvPr/>
        </p:nvSpPr>
        <p:spPr>
          <a:xfrm rot="21409211">
            <a:off x="5131251" y="4745781"/>
            <a:ext cx="5763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Unser Betrag: Fr. 363.-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4B45251-DA24-10F7-A3A2-AD7557E6CB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sz="4400" dirty="0">
                <a:solidFill>
                  <a:srgbClr val="00B0F0"/>
                </a:solidFill>
              </a:rPr>
              <a:t>3x Pausenkiosk</a:t>
            </a:r>
          </a:p>
        </p:txBody>
      </p:sp>
    </p:spTree>
    <p:extLst>
      <p:ext uri="{BB962C8B-B14F-4D97-AF65-F5344CB8AC3E}">
        <p14:creationId xmlns:p14="http://schemas.microsoft.com/office/powerpoint/2010/main" val="196476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chtiges Ereignis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A3DE0A395E224B97E29D7F6E29E66B" ma:contentTypeVersion="16" ma:contentTypeDescription="Ein neues Dokument erstellen." ma:contentTypeScope="" ma:versionID="a784ef0ad2191054d68abdf3db7609ba">
  <xsd:schema xmlns:xsd="http://www.w3.org/2001/XMLSchema" xmlns:xs="http://www.w3.org/2001/XMLSchema" xmlns:p="http://schemas.microsoft.com/office/2006/metadata/properties" xmlns:ns2="0139ef69-5ab0-48cf-b465-f3af4232ec1a" xmlns:ns3="85a6c200-403a-4546-a366-8dac9613c03b" targetNamespace="http://schemas.microsoft.com/office/2006/metadata/properties" ma:root="true" ma:fieldsID="e671c84e3dc4176bb3a346de50717270" ns2:_="" ns3:_="">
    <xsd:import namespace="0139ef69-5ab0-48cf-b465-f3af4232ec1a"/>
    <xsd:import namespace="85a6c200-403a-4546-a366-8dac9613c0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39ef69-5ab0-48cf-b465-f3af4232ec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286fa890-416c-4435-84ac-138533c510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a6c200-403a-4546-a366-8dac9613c03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a64133e-dbb1-4854-bb2c-f2d19f9b0b93}" ma:internalName="TaxCatchAll" ma:showField="CatchAllData" ma:web="85a6c200-403a-4546-a366-8dac9613c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a6c200-403a-4546-a366-8dac9613c03b" xsi:nil="true"/>
    <lcf76f155ced4ddcb4097134ff3c332f xmlns="0139ef69-5ab0-48cf-b465-f3af4232ec1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E865A4-DA94-435F-AE57-71469BBCA9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39ef69-5ab0-48cf-b465-f3af4232ec1a"/>
    <ds:schemaRef ds:uri="85a6c200-403a-4546-a366-8dac9613c0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918D96-5280-4EE7-9E10-F6BDFEE036FD}">
  <ds:schemaRefs>
    <ds:schemaRef ds:uri="http://schemas.microsoft.com/office/2006/metadata/properties"/>
    <ds:schemaRef ds:uri="http://schemas.microsoft.com/office/infopath/2007/PartnerControls"/>
    <ds:schemaRef ds:uri="85a6c200-403a-4546-a366-8dac9613c03b"/>
    <ds:schemaRef ds:uri="0139ef69-5ab0-48cf-b465-f3af4232ec1a"/>
  </ds:schemaRefs>
</ds:datastoreItem>
</file>

<file path=customXml/itemProps3.xml><?xml version="1.0" encoding="utf-8"?>
<ds:datastoreItem xmlns:ds="http://schemas.openxmlformats.org/officeDocument/2006/customXml" ds:itemID="{118AB69C-FE4A-466B-9F0E-05B5E5B989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TM04033927[[fn=Wichtiges Ereignis]]</Template>
  <TotalTime>0</TotalTime>
  <Words>226</Words>
  <Application>Microsoft Office PowerPoint</Application>
  <PresentationFormat>Breitbild</PresentationFormat>
  <Paragraphs>62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Impact</vt:lpstr>
      <vt:lpstr>Wichtiges Ereignis</vt:lpstr>
      <vt:lpstr>Aktion «Gib es Härz»</vt:lpstr>
      <vt:lpstr>E23b</vt:lpstr>
      <vt:lpstr>E23a</vt:lpstr>
      <vt:lpstr>B24A/B</vt:lpstr>
      <vt:lpstr>E25b</vt:lpstr>
      <vt:lpstr>B25</vt:lpstr>
      <vt:lpstr>E24b</vt:lpstr>
      <vt:lpstr>E24a</vt:lpstr>
      <vt:lpstr>B23</vt:lpstr>
      <vt:lpstr>Lehrpersonen</vt:lpstr>
      <vt:lpstr>E25a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Flückiger Jan</dc:creator>
  <cp:lastModifiedBy>Loosli Ursula</cp:lastModifiedBy>
  <cp:revision>1</cp:revision>
  <dcterms:created xsi:type="dcterms:W3CDTF">2025-12-19T09:34:54Z</dcterms:created>
  <dcterms:modified xsi:type="dcterms:W3CDTF">2025-12-22T11:41:13Z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0x01010090A3DE0A395E224B97E29D7F6E29E66B</vt:lpwstr>
  </property>
</Properties>
</file>